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6"/>
  </p:notesMasterIdLst>
  <p:sldIdLst>
    <p:sldId id="263" r:id="rId4"/>
    <p:sldId id="282" r:id="rId5"/>
    <p:sldId id="301" r:id="rId6"/>
    <p:sldId id="265" r:id="rId7"/>
    <p:sldId id="264" r:id="rId8"/>
    <p:sldId id="284" r:id="rId9"/>
    <p:sldId id="285" r:id="rId10"/>
    <p:sldId id="302" r:id="rId11"/>
    <p:sldId id="3234" r:id="rId12"/>
    <p:sldId id="3235" r:id="rId13"/>
    <p:sldId id="3236" r:id="rId14"/>
    <p:sldId id="3237" r:id="rId15"/>
    <p:sldId id="3238" r:id="rId16"/>
    <p:sldId id="3239" r:id="rId17"/>
    <p:sldId id="3240" r:id="rId18"/>
    <p:sldId id="3241" r:id="rId19"/>
    <p:sldId id="3242" r:id="rId20"/>
    <p:sldId id="3243" r:id="rId21"/>
    <p:sldId id="256" r:id="rId22"/>
    <p:sldId id="257" r:id="rId23"/>
    <p:sldId id="258" r:id="rId24"/>
    <p:sldId id="30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5" autoAdjust="0"/>
    <p:restoredTop sz="94565" autoAdjust="0"/>
  </p:normalViewPr>
  <p:slideViewPr>
    <p:cSldViewPr showGuides="1">
      <p:cViewPr varScale="1">
        <p:scale>
          <a:sx n="105" d="100"/>
          <a:sy n="105" d="100"/>
        </p:scale>
        <p:origin x="2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5880-41AF-AA4D-AEF2-C46B34AAEB80}" type="datetimeFigureOut">
              <a:rPr lang="it-IT" smtClean="0"/>
              <a:t>24/01/24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AD7B-7DEC-F248-BE56-D7D76AED7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8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82E2BBEE-FAC7-0665-7AFC-418C5F8D8B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239CC-5081-D948-B002-0EB50072DA64}" type="slidenum">
              <a:rPr lang="it-IT" altLang="it-AR"/>
              <a:pPr/>
              <a:t>19</a:t>
            </a:fld>
            <a:endParaRPr lang="it-IT" altLang="it-AR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F17B9E11-FAE3-CB5A-758A-9D9282F497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7D7C2736-3911-E1B7-5E4D-B11387B4D3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AR" altLang="it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A569B28F-4505-0D99-F99F-C866900CAB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50ECC4-8D0F-5143-BD6E-08AE33B2E1DC}" type="slidenum">
              <a:rPr lang="it-IT" altLang="it-AR"/>
              <a:pPr/>
              <a:t>20</a:t>
            </a:fld>
            <a:endParaRPr lang="it-IT" altLang="it-AR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2D972412-6A3D-D212-A629-5500E32700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E059B43C-C1A8-D1B8-8EBB-65523E144D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AR" altLang="it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08858AF6-9B20-B924-1144-DB629AE279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B37223-6131-AE4C-96F6-547ED2397A81}" type="slidenum">
              <a:rPr lang="it-IT" altLang="it-AR"/>
              <a:pPr/>
              <a:t>21</a:t>
            </a:fld>
            <a:endParaRPr lang="it-IT" altLang="it-AR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E5DAD142-2E07-FDE4-75A6-FF48DF3021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6069D4C-02CD-4DA6-75D0-72420019A4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AR" altLang="it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  <p:sp>
        <p:nvSpPr>
          <p:cNvPr id="631" name="Google Shape;6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2" name="Google Shape;632;p4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E64E6A-FA81-EAE3-1868-0641DD05FE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A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92DB45-6AA2-2C3B-6C47-DEDFC341B3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A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0E6F2B-97FF-4816-DCF0-FFD9129EB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3170A3-1F41-324B-A93F-123D98BDBB56}" type="slidenum">
              <a:rPr lang="it-IT" altLang="it-AR"/>
              <a:pPr/>
              <a:t>‹N›</a:t>
            </a:fld>
            <a:endParaRPr lang="it-IT" altLang="it-AR"/>
          </a:p>
        </p:txBody>
      </p:sp>
    </p:spTree>
    <p:extLst>
      <p:ext uri="{BB962C8B-B14F-4D97-AF65-F5344CB8AC3E}">
        <p14:creationId xmlns:p14="http://schemas.microsoft.com/office/powerpoint/2010/main" val="8617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hyperlink" Target="about:blank" TargetMode="Externa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635896" y="1160748"/>
            <a:ext cx="5185023" cy="4536504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LO SPORTELLO UNIVERSITARIO CONTRO LA VIOLENZA DI GENERE</a:t>
            </a:r>
          </a:p>
          <a:p>
            <a:r>
              <a:rPr lang="it-IT" dirty="0">
                <a:solidFill>
                  <a:srgbClr val="7030A0"/>
                </a:solidFill>
              </a:rPr>
              <a:t>I primi dati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99FF"/>
                </a:solidFill>
              </a:rPr>
              <a:t>Cristina Demaria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3746482-BFF3-4F55-8CB6-D26F02282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Picchi di attività dello Sportello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AB667C-E1C7-4192-8CD3-26FDF782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31992"/>
            <a:ext cx="7910344" cy="60483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62BF31-5E23-430E-A53F-A2572F076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279" y="836713"/>
            <a:ext cx="8475871" cy="792087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Si riportano i numeri di nuovi accessi, registrati nell’anno 2023, suddivisi per mesi.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4B32B9-0410-4D44-9D59-EDFAF0E2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52091"/>
            <a:ext cx="57504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8A1CDB-98FA-471D-9336-FB4E33C86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72315"/>
          </a:xfrm>
        </p:spPr>
        <p:txBody>
          <a:bodyPr/>
          <a:lstStyle/>
          <a:p>
            <a:r>
              <a:rPr lang="it-IT" dirty="0"/>
              <a:t>Strutture di afferenza delle segnalanti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069C57-9CD9-4CF3-82B2-11F1F431F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808128"/>
            <a:ext cx="8424862" cy="2119971"/>
          </a:xfrm>
        </p:spPr>
        <p:txBody>
          <a:bodyPr/>
          <a:lstStyle/>
          <a:p>
            <a:r>
              <a:rPr lang="it-IT" dirty="0"/>
              <a:t>Di seguito un report sulle strutture di afferenza da cui provengono le segnalanti. Tra le più significative: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17</a:t>
            </a:r>
            <a:r>
              <a:rPr lang="it-IT" sz="1600" dirty="0"/>
              <a:t> – STUDI UMANISTICI;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7</a:t>
            </a:r>
            <a:r>
              <a:rPr lang="it-IT" sz="1600" dirty="0"/>
              <a:t> – LINGUE, LETTERATURE E TRADUZIONI;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5</a:t>
            </a:r>
            <a:r>
              <a:rPr lang="it-IT" sz="1600" dirty="0"/>
              <a:t> – INGEGNERIA E ARCHITETTURA;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5</a:t>
            </a:r>
            <a:r>
              <a:rPr lang="it-IT" sz="1600" dirty="0"/>
              <a:t> – MEDICINA E CHIRURGIA;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4 – ECONOMIA E MANAGEMET;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3</a:t>
            </a:r>
            <a:r>
              <a:rPr lang="it-IT" sz="1600" dirty="0"/>
              <a:t> – SOCIOLOGIA.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4EF084-D364-48DF-AD33-3C4FDF20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50704"/>
            <a:ext cx="6011177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999501-28C7-46D5-93EE-004BFB177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560" y="335825"/>
            <a:ext cx="8424862" cy="1337813"/>
          </a:xfrm>
        </p:spPr>
        <p:txBody>
          <a:bodyPr/>
          <a:lstStyle/>
          <a:p>
            <a:r>
              <a:rPr lang="it-IT" dirty="0"/>
              <a:t>Fasce d’età </a:t>
            </a:r>
          </a:p>
          <a:p>
            <a:r>
              <a:rPr lang="it-IT" sz="1800" b="0" dirty="0">
                <a:solidFill>
                  <a:schemeClr val="tx1"/>
                </a:solidFill>
                <a:latin typeface="+mn-lt"/>
              </a:rPr>
              <a:t>Il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42% </a:t>
            </a:r>
            <a:r>
              <a:rPr lang="it-IT" sz="1800" b="0" dirty="0">
                <a:solidFill>
                  <a:schemeClr val="tx1"/>
                </a:solidFill>
                <a:latin typeface="+mn-lt"/>
              </a:rPr>
              <a:t>(25) delle utenti ha un’età compresa tra i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18 e i 23 anni. </a:t>
            </a:r>
          </a:p>
          <a:p>
            <a:r>
              <a:rPr lang="it-IT" sz="1800" b="0" dirty="0">
                <a:solidFill>
                  <a:schemeClr val="tx1"/>
                </a:solidFill>
                <a:latin typeface="+mn-lt"/>
              </a:rPr>
              <a:t>Il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32%</a:t>
            </a:r>
            <a:r>
              <a:rPr lang="it-IT" sz="1800" b="0" dirty="0">
                <a:solidFill>
                  <a:schemeClr val="tx1"/>
                </a:solidFill>
                <a:latin typeface="+mn-lt"/>
              </a:rPr>
              <a:t> (19) ha un’età compresa tra i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24 e i 30 anni</a:t>
            </a:r>
            <a:r>
              <a:rPr lang="it-IT" sz="1800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it-IT" sz="1800" dirty="0">
                <a:solidFill>
                  <a:srgbClr val="FF00FF"/>
                </a:solidFill>
                <a:latin typeface="+mn-lt"/>
              </a:rPr>
              <a:t>Su 59 accessi totali, 44 hanno riguardato persone under 30. 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EEB7EF6-52B8-4F29-9AE2-A969507F58FD}"/>
              </a:ext>
            </a:extLst>
          </p:cNvPr>
          <p:cNvSpPr txBox="1">
            <a:spLocks/>
          </p:cNvSpPr>
          <p:nvPr/>
        </p:nvSpPr>
        <p:spPr>
          <a:xfrm>
            <a:off x="449560" y="5184361"/>
            <a:ext cx="8244879" cy="6808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A675C8C-58CD-47D8-8776-E8B2D0C9F11C}"/>
              </a:ext>
            </a:extLst>
          </p:cNvPr>
          <p:cNvSpPr/>
          <p:nvPr/>
        </p:nvSpPr>
        <p:spPr>
          <a:xfrm>
            <a:off x="755576" y="5423743"/>
            <a:ext cx="6744780" cy="88284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/>
              <a:t>Il </a:t>
            </a:r>
            <a:r>
              <a:rPr lang="it-IT" sz="1600" b="1" dirty="0"/>
              <a:t>54% (32)</a:t>
            </a:r>
            <a:r>
              <a:rPr lang="it-IT" sz="1600" dirty="0"/>
              <a:t> delle fruitrici dello sportello è </a:t>
            </a:r>
            <a:r>
              <a:rPr lang="it-IT" sz="1600" b="1" dirty="0"/>
              <a:t>fuorisede; </a:t>
            </a:r>
          </a:p>
          <a:p>
            <a:r>
              <a:rPr lang="it-IT" sz="1600" dirty="0"/>
              <a:t>il </a:t>
            </a:r>
            <a:r>
              <a:rPr lang="it-IT" sz="1600" b="1" dirty="0"/>
              <a:t>37% (22)</a:t>
            </a:r>
            <a:r>
              <a:rPr lang="it-IT" sz="1600" dirty="0"/>
              <a:t>dalla</a:t>
            </a:r>
            <a:r>
              <a:rPr lang="it-IT" sz="1600" b="1" dirty="0"/>
              <a:t> Città Metropolitana di Bologna;</a:t>
            </a:r>
          </a:p>
          <a:p>
            <a:r>
              <a:rPr lang="it-IT" sz="1600" dirty="0"/>
              <a:t>il</a:t>
            </a:r>
            <a:r>
              <a:rPr lang="it-IT" sz="1600" b="1" dirty="0"/>
              <a:t> 5% (3) </a:t>
            </a:r>
            <a:r>
              <a:rPr lang="it-IT" sz="1600" dirty="0"/>
              <a:t>proviene dai </a:t>
            </a:r>
            <a:r>
              <a:rPr lang="it-IT" sz="1600" b="1" dirty="0"/>
              <a:t>Campus.</a:t>
            </a:r>
          </a:p>
          <a:p>
            <a:r>
              <a:rPr lang="it-IT" sz="1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47 nate in Italia, 12 in altri paesi.</a:t>
            </a:r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180681-E5F6-48DA-8860-2F651A92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88749"/>
            <a:ext cx="5664660" cy="34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3BFE912-648B-4A4C-B268-99A7F2F1E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Come hai ottenuto informazioni relative allo Sportello?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DD5412-AF83-4FEB-B1DE-15F43FCC4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980728"/>
            <a:ext cx="8424862" cy="1296144"/>
          </a:xfrm>
        </p:spPr>
        <p:txBody>
          <a:bodyPr/>
          <a:lstStyle/>
          <a:p>
            <a:r>
              <a:rPr lang="it-IT" dirty="0"/>
              <a:t>Da Casa Donne sono stati effettuati </a:t>
            </a:r>
            <a:r>
              <a:rPr lang="it-IT" b="1" dirty="0">
                <a:solidFill>
                  <a:srgbClr val="FF00FF"/>
                </a:solidFill>
              </a:rPr>
              <a:t>22 rinvii </a:t>
            </a:r>
            <a:r>
              <a:rPr lang="it-IT" dirty="0"/>
              <a:t>allo Sportello Universitario contro la violenza di genere. </a:t>
            </a:r>
          </a:p>
          <a:p>
            <a:r>
              <a:rPr lang="it-IT" dirty="0"/>
              <a:t>Dei 59 accessi, </a:t>
            </a:r>
            <a:r>
              <a:rPr lang="it-IT" b="1" dirty="0">
                <a:solidFill>
                  <a:srgbClr val="FF00FF"/>
                </a:solidFill>
              </a:rPr>
              <a:t>25 sono stati suscitati dall’attività comunicativa dell’Ateneo </a:t>
            </a:r>
            <a:r>
              <a:rPr lang="it-IT" dirty="0"/>
              <a:t>mediante i canali social e mediante il costante aggiornamento della pagina del Portale di Ateneo.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CEF71A-0FE5-4152-AA74-FD96C1B5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80545"/>
            <a:ext cx="5511479" cy="33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4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06349EA-9E7F-47E4-9D09-F80BD56A9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73459"/>
          </a:xfrm>
        </p:spPr>
        <p:txBody>
          <a:bodyPr/>
          <a:lstStyle/>
          <a:p>
            <a:r>
              <a:rPr lang="it-IT" dirty="0"/>
              <a:t>Tipologia della violenza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C44C508-46ED-4811-A465-15EE7EEE7EEA}"/>
              </a:ext>
            </a:extLst>
          </p:cNvPr>
          <p:cNvSpPr/>
          <p:nvPr/>
        </p:nvSpPr>
        <p:spPr>
          <a:xfrm>
            <a:off x="1115616" y="4336403"/>
            <a:ext cx="6768752" cy="1233838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latin typeface="+mj-lt"/>
                <a:cs typeface="Arial" panose="020B0604020202020204" pitchFamily="34" charset="0"/>
              </a:rPr>
              <a:t>Nel 78% (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46</a:t>
            </a:r>
            <a:r>
              <a:rPr lang="it-IT" dirty="0">
                <a:latin typeface="+mj-lt"/>
                <a:cs typeface="Arial" panose="020B0604020202020204" pitchFamily="34" charset="0"/>
              </a:rPr>
              <a:t>) dei casi la violenza è avvenuta 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fuori </a:t>
            </a:r>
            <a:r>
              <a:rPr lang="it-IT" dirty="0">
                <a:latin typeface="+mj-lt"/>
                <a:cs typeface="Arial" panose="020B0604020202020204" pitchFamily="34" charset="0"/>
              </a:rPr>
              <a:t>dai locali di Ateneo. Nel 18% (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11</a:t>
            </a:r>
            <a:r>
              <a:rPr lang="it-IT" dirty="0">
                <a:latin typeface="+mj-lt"/>
                <a:cs typeface="Arial" panose="020B0604020202020204" pitchFamily="34" charset="0"/>
              </a:rPr>
              <a:t>) dei casi la violenza è avvenuta 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nei</a:t>
            </a:r>
            <a:r>
              <a:rPr lang="it-IT" dirty="0">
                <a:latin typeface="+mj-lt"/>
                <a:cs typeface="Arial" panose="020B0604020202020204" pitchFamily="34" charset="0"/>
              </a:rPr>
              <a:t> locali di Ateneo. </a:t>
            </a:r>
          </a:p>
          <a:p>
            <a:r>
              <a:rPr lang="it-IT" dirty="0">
                <a:latin typeface="+mj-lt"/>
                <a:cs typeface="Arial" panose="020B0604020202020204" pitchFamily="34" charset="0"/>
              </a:rPr>
              <a:t>Nel 2% (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1</a:t>
            </a:r>
            <a:r>
              <a:rPr lang="it-IT" dirty="0">
                <a:latin typeface="+mj-lt"/>
                <a:cs typeface="Arial" panose="020B0604020202020204" pitchFamily="34" charset="0"/>
              </a:rPr>
              <a:t>) dei casi, la violenza è avvenuta in una Residenza ER-GO 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EBD4C399-CAD1-4765-A89B-AA6F3CB920CE}"/>
              </a:ext>
            </a:extLst>
          </p:cNvPr>
          <p:cNvSpPr txBox="1">
            <a:spLocks/>
          </p:cNvSpPr>
          <p:nvPr/>
        </p:nvSpPr>
        <p:spPr>
          <a:xfrm>
            <a:off x="395288" y="5705901"/>
            <a:ext cx="9253239" cy="754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dk1"/>
                </a:solidFill>
                <a:cs typeface="Arial" panose="020B0604020202020204" pitchFamily="34" charset="0"/>
              </a:rPr>
              <a:t>Nella quasi totalità dei casi (53/59) il maltrattante ha agito in presenza. </a:t>
            </a:r>
          </a:p>
          <a:p>
            <a:r>
              <a:rPr lang="it-IT" sz="1800" dirty="0">
                <a:solidFill>
                  <a:schemeClr val="dk1"/>
                </a:solidFill>
                <a:cs typeface="Arial" panose="020B0604020202020204" pitchFamily="34" charset="0"/>
              </a:rPr>
              <a:t>In 5 casi la violenza è stata agita </a:t>
            </a:r>
            <a:r>
              <a:rPr lang="it-IT" sz="1800" i="1" dirty="0">
                <a:solidFill>
                  <a:srgbClr val="FF00FF"/>
                </a:solidFill>
                <a:cs typeface="Arial" panose="020B0604020202020204" pitchFamily="34" charset="0"/>
              </a:rPr>
              <a:t>online</a:t>
            </a:r>
            <a:r>
              <a:rPr lang="it-IT" sz="1800" dirty="0">
                <a:solidFill>
                  <a:schemeClr val="dk1"/>
                </a:solidFill>
                <a:cs typeface="Arial" panose="020B0604020202020204" pitchFamily="34" charset="0"/>
              </a:rPr>
              <a:t>.</a:t>
            </a:r>
          </a:p>
          <a:p>
            <a:endParaRPr lang="it-IT" sz="18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34D3EF25-EA7A-4D18-9A3A-8CC88CBA7E03}"/>
              </a:ext>
            </a:extLst>
          </p:cNvPr>
          <p:cNvSpPr txBox="1">
            <a:spLocks/>
          </p:cNvSpPr>
          <p:nvPr/>
        </p:nvSpPr>
        <p:spPr>
          <a:xfrm>
            <a:off x="623677" y="2771222"/>
            <a:ext cx="3015952" cy="1071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cs typeface="Arial" panose="020B0604020202020204" pitchFamily="34" charset="0"/>
              </a:rPr>
              <a:t>SESSUALE – si ricomprendono le molestie e la diffusione illecita di immagini o video sessuali espliciti. 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cs typeface="Arial" panose="020B0604020202020204" pitchFamily="34" charset="0"/>
              </a:rPr>
              <a:t>PSICOLOGICA – si ricomprendono anche lo stalking e il mobbing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B46615-021D-4F95-940A-940B7F13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8" y="1116458"/>
            <a:ext cx="2960351" cy="14420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B9F453-4F30-43B0-BEEE-09561B78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108" y="927025"/>
            <a:ext cx="4818106" cy="29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3941C93-4284-4D79-8B0E-C7F4A66C3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892" y="250947"/>
            <a:ext cx="8424862" cy="648071"/>
          </a:xfrm>
        </p:spPr>
        <p:txBody>
          <a:bodyPr/>
          <a:lstStyle/>
          <a:p>
            <a:r>
              <a:rPr lang="it-IT" dirty="0"/>
              <a:t>Maltrattante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03996B9-6C4E-4222-BBE0-08F47BC7EBC5}"/>
              </a:ext>
            </a:extLst>
          </p:cNvPr>
          <p:cNvSpPr/>
          <p:nvPr/>
        </p:nvSpPr>
        <p:spPr>
          <a:xfrm>
            <a:off x="1133475" y="5085184"/>
            <a:ext cx="6877049" cy="1296144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t-IT" dirty="0"/>
          </a:p>
          <a:p>
            <a:pPr algn="just"/>
            <a:r>
              <a:rPr lang="it-IT" dirty="0"/>
              <a:t>Delle 59 segnalazioni, </a:t>
            </a:r>
            <a:r>
              <a:rPr lang="it-IT" b="1" dirty="0"/>
              <a:t>solo in 5 casi </a:t>
            </a:r>
            <a:r>
              <a:rPr lang="it-IT" dirty="0"/>
              <a:t>chi ha agito la violenza è </a:t>
            </a:r>
            <a:r>
              <a:rPr lang="it-IT" b="1" dirty="0">
                <a:solidFill>
                  <a:srgbClr val="FF00FF"/>
                </a:solidFill>
              </a:rPr>
              <a:t>sconosciuto alla vittima. </a:t>
            </a:r>
          </a:p>
          <a:p>
            <a:pPr algn="just"/>
            <a:r>
              <a:rPr lang="it-IT" dirty="0"/>
              <a:t>Per 54 segnalazioni, il maltrattante è di </a:t>
            </a:r>
            <a:r>
              <a:rPr lang="it-IT" dirty="0">
                <a:solidFill>
                  <a:srgbClr val="FF00FF"/>
                </a:solidFill>
              </a:rPr>
              <a:t>genere maschile</a:t>
            </a:r>
            <a:r>
              <a:rPr lang="it-IT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rgbClr val="FF00FF"/>
              </a:solidFill>
            </a:endParaRPr>
          </a:p>
          <a:p>
            <a:pPr algn="just"/>
            <a:endParaRPr lang="it-IT" dirty="0">
              <a:solidFill>
                <a:srgbClr val="FF00FF"/>
              </a:solidFill>
            </a:endParaRPr>
          </a:p>
          <a:p>
            <a:pPr algn="just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66248E-037C-4B67-BD0F-EAED69D9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692696"/>
            <a:ext cx="6552728" cy="42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345776-18AE-4974-8AB1-C9AA10F09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Rapporti tra maltrattante e Ateneo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3AD6A6-80CD-499C-98FE-D317B43C09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2880221"/>
          </a:xfrm>
        </p:spPr>
        <p:txBody>
          <a:bodyPr/>
          <a:lstStyle/>
          <a:p>
            <a:endParaRPr lang="it-IT" dirty="0"/>
          </a:p>
          <a:p>
            <a:pPr algn="ctr"/>
            <a:r>
              <a:rPr lang="it-IT" dirty="0"/>
              <a:t>Delle </a:t>
            </a:r>
            <a:r>
              <a:rPr lang="it-IT" b="1" dirty="0"/>
              <a:t>59 </a:t>
            </a:r>
            <a:r>
              <a:rPr lang="it-IT" dirty="0"/>
              <a:t>segnalazioni: 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37</a:t>
            </a:r>
            <a:r>
              <a:rPr lang="it-IT" dirty="0"/>
              <a:t> di queste non hanno fatto emergere rapporti tra maltrattante e Ateneo;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FF00FF"/>
                </a:solidFill>
              </a:rPr>
              <a:t>In 20 di queste, invece, il maltrattante è interno all’Ateneo. </a:t>
            </a:r>
          </a:p>
        </p:txBody>
      </p:sp>
    </p:spTree>
    <p:extLst>
      <p:ext uri="{BB962C8B-B14F-4D97-AF65-F5344CB8AC3E}">
        <p14:creationId xmlns:p14="http://schemas.microsoft.com/office/powerpoint/2010/main" val="280854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3F14A04-A168-40E5-8BBE-D65A8428E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1840" y="404664"/>
            <a:ext cx="2592412" cy="576064"/>
          </a:xfrm>
        </p:spPr>
        <p:txBody>
          <a:bodyPr/>
          <a:lstStyle/>
          <a:p>
            <a:r>
              <a:rPr lang="it-IT" dirty="0"/>
              <a:t>Percorsi intrapresi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7B1B311-A6AF-4CC9-92E3-745C644B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80728"/>
            <a:ext cx="4392488" cy="1996585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350A395-6A31-4ECE-B01D-2E1C64C2BAB3}"/>
              </a:ext>
            </a:extLst>
          </p:cNvPr>
          <p:cNvSpPr/>
          <p:nvPr/>
        </p:nvSpPr>
        <p:spPr>
          <a:xfrm>
            <a:off x="1241487" y="3645024"/>
            <a:ext cx="6858905" cy="180020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chemeClr val="tx1"/>
                </a:solidFill>
              </a:rPr>
              <a:t>Soltanto in 2 casi, l’attività dello Sportello è consistita nella diffusione corretta delle informazioni in merito alla tematica della violenza di genere. </a:t>
            </a:r>
          </a:p>
          <a:p>
            <a:pPr algn="just"/>
            <a:r>
              <a:rPr lang="it-IT" dirty="0">
                <a:solidFill>
                  <a:srgbClr val="FF00FF"/>
                </a:solidFill>
              </a:rPr>
              <a:t>In ben 26 casi, invece, è stato necessario attivare un percorso personalizzato di supporto e di lavoro in rete. 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22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27602E4-D2EA-422B-9886-4AD48A324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Esiti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7A125-0979-4E83-B244-149D05C0F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085" y="1128171"/>
            <a:ext cx="8424862" cy="3600400"/>
          </a:xfrm>
        </p:spPr>
        <p:txBody>
          <a:bodyPr/>
          <a:lstStyle/>
          <a:p>
            <a:pPr algn="just"/>
            <a:r>
              <a:rPr lang="it-IT" dirty="0"/>
              <a:t>Con riguardo agli esiti, in </a:t>
            </a:r>
            <a:r>
              <a:rPr lang="it-IT" b="1" dirty="0">
                <a:solidFill>
                  <a:srgbClr val="FF00FF"/>
                </a:solidFill>
              </a:rPr>
              <a:t>31</a:t>
            </a:r>
            <a:r>
              <a:rPr lang="it-IT" dirty="0"/>
              <a:t> situazioni si è reso necessario prevedere un percorso individuale personalizzato, che ha previsto anche lo svolgimento di diversi incontri. </a:t>
            </a:r>
          </a:p>
          <a:p>
            <a:pPr algn="just"/>
            <a:r>
              <a:rPr lang="it-IT" dirty="0"/>
              <a:t>In un caso si è resa necessaria l’attivazione di una</a:t>
            </a:r>
            <a:r>
              <a:rPr lang="it-IT" i="1" dirty="0"/>
              <a:t> </a:t>
            </a:r>
            <a:r>
              <a:rPr lang="it-IT" b="1" i="1" dirty="0">
                <a:solidFill>
                  <a:srgbClr val="FF00FF"/>
                </a:solidFill>
              </a:rPr>
              <a:t>procedura di emergenza e di messa in protezione della persona</a:t>
            </a:r>
            <a:r>
              <a:rPr lang="it-IT" dirty="0"/>
              <a:t>. La vittima in questione è stata accolta allo sportello per violenza sessuale, avvenuta fuori dai locali dell’Ateneo da parte di un amico/conoscente.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Sono invece </a:t>
            </a:r>
            <a:r>
              <a:rPr lang="it-IT" b="1" dirty="0"/>
              <a:t>14</a:t>
            </a:r>
            <a:r>
              <a:rPr lang="it-IT" dirty="0"/>
              <a:t> le posizioni ancora pendenti, non concluse con alcun esito. </a:t>
            </a:r>
          </a:p>
          <a:p>
            <a:pPr algn="just"/>
            <a:r>
              <a:rPr lang="it-IT" dirty="0"/>
              <a:t>In </a:t>
            </a:r>
            <a:r>
              <a:rPr lang="it-IT" b="1" dirty="0"/>
              <a:t>9</a:t>
            </a:r>
            <a:r>
              <a:rPr lang="it-IT" dirty="0"/>
              <a:t> casi, la persona che si è rivolta allo sportello è poi uscita dal percorso. </a:t>
            </a:r>
          </a:p>
        </p:txBody>
      </p:sp>
    </p:spTree>
    <p:extLst>
      <p:ext uri="{BB962C8B-B14F-4D97-AF65-F5344CB8AC3E}">
        <p14:creationId xmlns:p14="http://schemas.microsoft.com/office/powerpoint/2010/main" val="44136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857E303D-BF7C-6F3C-56B6-9B66DAB1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21193" r="19551" b="17697"/>
          <a:stretch>
            <a:fillRect/>
          </a:stretch>
        </p:blipFill>
        <p:spPr bwMode="auto">
          <a:xfrm>
            <a:off x="603361" y="1008361"/>
            <a:ext cx="3716640" cy="24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443" t="21193" r="19551" b="17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E33B751-4EF9-A32B-C5FF-9F824681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21193" r="19551" b="17697"/>
          <a:stretch>
            <a:fillRect/>
          </a:stretch>
        </p:blipFill>
        <p:spPr bwMode="auto">
          <a:xfrm>
            <a:off x="4608000" y="1078921"/>
            <a:ext cx="3778560" cy="24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443" t="21193" r="19551" b="17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F99E2AC-8E01-471D-C89D-9B0C06C9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21031" r="19551" b="17859"/>
          <a:stretch>
            <a:fillRect/>
          </a:stretch>
        </p:blipFill>
        <p:spPr bwMode="auto">
          <a:xfrm>
            <a:off x="648000" y="3742921"/>
            <a:ext cx="3726720" cy="278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443" t="21031" r="19551" b="178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7F4271F-63DB-46D0-B4A0-EE0A76A1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45633" r="25266" b="6836"/>
          <a:stretch>
            <a:fillRect/>
          </a:stretch>
        </p:blipFill>
        <p:spPr bwMode="auto">
          <a:xfrm>
            <a:off x="4440961" y="3650761"/>
            <a:ext cx="44856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729" t="45633" r="25266" b="68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0241668D-91C0-D004-8587-AC53C0AE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01" y="276840"/>
            <a:ext cx="8163360" cy="5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33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F14B32-2201-C0A8-BC74-F575EE250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504055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Perché uno sportello?</a:t>
            </a:r>
          </a:p>
          <a:p>
            <a:endParaRPr lang="it-IT" dirty="0">
              <a:solidFill>
                <a:srgbClr val="7030A0"/>
              </a:solidFill>
            </a:endParaRPr>
          </a:p>
          <a:p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4B853A8-866B-78BE-1D27-ABE2E7FAE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980728"/>
            <a:ext cx="8280598" cy="5400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Esigenza</a:t>
            </a:r>
            <a:r>
              <a:rPr lang="it-IT" sz="2000" dirty="0"/>
              <a:t> sentita e </a:t>
            </a:r>
            <a:r>
              <a:rPr lang="it-IT" sz="2000" b="1" dirty="0"/>
              <a:t>riconosciuta</a:t>
            </a:r>
            <a:r>
              <a:rPr lang="it-IT" sz="2000" dirty="0"/>
              <a:t> da tutta la governance, sin da inizio mandato (novembre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Era un’azione prevista dal </a:t>
            </a:r>
            <a:r>
              <a:rPr lang="it-IT" sz="2000" b="1" dirty="0"/>
              <a:t>Piano di uguaglianza di genere (obbligatorio per le università europee)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Giornate in memoria di Emma </a:t>
            </a:r>
            <a:r>
              <a:rPr lang="it-IT" sz="2000" b="1" dirty="0" err="1"/>
              <a:t>Pezemo</a:t>
            </a:r>
            <a:r>
              <a:rPr lang="it-IT" sz="2000" dirty="0"/>
              <a:t>, studentessa vittima di femminicidio, e primi contatti con la </a:t>
            </a:r>
            <a:r>
              <a:rPr lang="it-IT" sz="2000" b="1" dirty="0"/>
              <a:t>Casa delle donne per non subire violenza</a:t>
            </a:r>
            <a:r>
              <a:rPr lang="it-IT" sz="2000" dirty="0"/>
              <a:t> (maggio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Tra il 2012 e il 2022 si era rilevato </a:t>
            </a:r>
            <a:r>
              <a:rPr lang="it-IT" sz="2000" b="1" dirty="0"/>
              <a:t>un forte aumento del numero di studentesse </a:t>
            </a:r>
            <a:r>
              <a:rPr lang="it-IT" sz="2000" dirty="0"/>
              <a:t>che si erano rivolte alla Casa delle donne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b="1" dirty="0">
                <a:solidFill>
                  <a:srgbClr val="7030A0"/>
                </a:solidFill>
              </a:rPr>
              <a:t>Quali strumenti di prevenzione e contrasto erano già in atto?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Codice di comportamento 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 la prevenzione delle molestie morali e sessuali e il loro contrasto</a:t>
            </a:r>
            <a:r>
              <a:rPr lang="it-AR" sz="2000" dirty="0">
                <a:effectLst/>
              </a:rPr>
              <a:t> </a:t>
            </a:r>
            <a:endParaRPr lang="it-IT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Consigliera di fiducia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it-IT" b="1" dirty="0">
              <a:highlight>
                <a:srgbClr val="FFFF00"/>
              </a:highlight>
            </a:endParaRPr>
          </a:p>
          <a:p>
            <a:endParaRPr lang="it-IT" dirty="0"/>
          </a:p>
          <a:p>
            <a:endParaRPr lang="it-IT" dirty="0"/>
          </a:p>
          <a:p>
            <a:endParaRPr lang="it-IT" sz="2000" b="1" dirty="0">
              <a:solidFill>
                <a:srgbClr val="7030A0"/>
              </a:solidFill>
            </a:endParaRPr>
          </a:p>
          <a:p>
            <a:endParaRPr lang="it-IT" sz="2000" b="1" dirty="0">
              <a:solidFill>
                <a:srgbClr val="7030A0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  <a:latin typeface="Opensans"/>
              </a:rPr>
              <a:t>violenza </a:t>
            </a: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Opensans"/>
              </a:rPr>
              <a:t>ricevono </a:t>
            </a:r>
            <a:r>
              <a:rPr lang="it-IT" sz="2000" b="1" dirty="0">
                <a:solidFill>
                  <a:schemeClr val="bg1"/>
                </a:solidFill>
                <a:latin typeface="Opensans"/>
              </a:rPr>
              <a:t>ogni mercoledì dalle ore 12:00 alle ore 17:00</a:t>
            </a:r>
          </a:p>
          <a:p>
            <a:endParaRPr lang="it-IT" sz="2000" b="1" dirty="0">
              <a:solidFill>
                <a:srgbClr val="7030A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561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35746073-0D5A-44AF-C8DD-4C710605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20189" r="24550" b="30920"/>
          <a:stretch>
            <a:fillRect/>
          </a:stretch>
        </p:blipFill>
        <p:spPr bwMode="auto">
          <a:xfrm>
            <a:off x="260641" y="456841"/>
            <a:ext cx="4173120" cy="27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445" t="20189" r="24550" b="309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2443879-9619-96A6-F43D-DB84CB82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21193" r="19551" b="17697"/>
          <a:stretch>
            <a:fillRect/>
          </a:stretch>
        </p:blipFill>
        <p:spPr bwMode="auto">
          <a:xfrm>
            <a:off x="4832640" y="456841"/>
            <a:ext cx="404928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727" t="21193" r="19551" b="17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FD71E191-ADD4-B8F7-7532-D552900C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21193" r="20267" b="17697"/>
          <a:stretch>
            <a:fillRect/>
          </a:stretch>
        </p:blipFill>
        <p:spPr bwMode="auto">
          <a:xfrm>
            <a:off x="197281" y="3657960"/>
            <a:ext cx="4114080" cy="29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727" t="21193" r="20267" b="17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7C2A110-5FF0-D6DC-1196-436FD5160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45633" r="25266" b="6836"/>
          <a:stretch>
            <a:fillRect/>
          </a:stretch>
        </p:blipFill>
        <p:spPr bwMode="auto">
          <a:xfrm>
            <a:off x="4439521" y="3525481"/>
            <a:ext cx="4505760" cy="30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729" t="45633" r="25266" b="68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EA376C91-9F65-E1DF-6BE8-0A600123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6" t="21031" r="25980" b="19218"/>
          <a:stretch>
            <a:fillRect/>
          </a:stretch>
        </p:blipFill>
        <p:spPr bwMode="auto">
          <a:xfrm>
            <a:off x="5616000" y="1764361"/>
            <a:ext cx="258048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586" t="21031" r="25980" b="192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118FE7B-877D-53F0-A770-F752029E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6" t="21031" r="25980" b="20576"/>
          <a:stretch>
            <a:fillRect/>
          </a:stretch>
        </p:blipFill>
        <p:spPr bwMode="auto">
          <a:xfrm>
            <a:off x="3070081" y="1045801"/>
            <a:ext cx="2155680" cy="20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586" t="21031" r="25980" b="205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F040EF7-3FE3-7068-CE9E-C6FECE6C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41" y="194761"/>
            <a:ext cx="6988320" cy="18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33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1D08869-21F5-7595-784B-9C588CB7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4" t="17758" r="27145" b="2901"/>
          <a:stretch>
            <a:fillRect/>
          </a:stretch>
        </p:blipFill>
        <p:spPr bwMode="auto">
          <a:xfrm>
            <a:off x="391681" y="1176841"/>
            <a:ext cx="2481120" cy="3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924" t="17758" r="27145" b="2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8AC1D6C9-5875-0E19-8293-F88FDA1E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7" t="19252" r="23999" b="31342"/>
          <a:stretch>
            <a:fillRect/>
          </a:stretch>
        </p:blipFill>
        <p:spPr bwMode="auto">
          <a:xfrm>
            <a:off x="3005281" y="3918601"/>
            <a:ext cx="3003840" cy="215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777" t="19252" r="23999" b="313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/>
          <p:nvPr/>
        </p:nvSpPr>
        <p:spPr>
          <a:xfrm>
            <a:off x="4639491" y="3050795"/>
            <a:ext cx="3528392" cy="122376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1" i="1">
                <a:solidFill>
                  <a:srgbClr val="329369"/>
                </a:solidFill>
                <a:latin typeface="Open Sans"/>
                <a:ea typeface="Open Sans"/>
                <a:cs typeface="Open Sans"/>
                <a:sym typeface="Open Sans"/>
              </a:rPr>
              <a:t>GRAZIE</a:t>
            </a:r>
            <a:endParaRPr/>
          </a:p>
        </p:txBody>
      </p:sp>
      <p:sp>
        <p:nvSpPr>
          <p:cNvPr id="635" name="Google Shape;635;p45"/>
          <p:cNvSpPr txBox="1"/>
          <p:nvPr/>
        </p:nvSpPr>
        <p:spPr>
          <a:xfrm>
            <a:off x="4427984" y="5085184"/>
            <a:ext cx="4248472" cy="66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 err="1">
                <a:solidFill>
                  <a:srgbClr val="329369"/>
                </a:solidFill>
                <a:latin typeface="Open Sans"/>
                <a:ea typeface="Open Sans"/>
                <a:cs typeface="Open Sans"/>
                <a:sym typeface="Open Sans"/>
              </a:rPr>
              <a:t>sportello.antiviolenza@unibo.it</a:t>
            </a:r>
            <a:endParaRPr dirty="0"/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solidFill>
                  <a:srgbClr val="329369"/>
                </a:solidFill>
                <a:latin typeface="Open Sans"/>
                <a:ea typeface="Open Sans"/>
                <a:cs typeface="Open Sans"/>
                <a:sym typeface="Open Sans"/>
              </a:rPr>
              <a:t>cristina.demaria2@unibo.</a:t>
            </a:r>
            <a:r>
              <a:rPr lang="it-IT" sz="2000" b="1" i="1">
                <a:solidFill>
                  <a:srgbClr val="329369"/>
                </a:solidFill>
                <a:latin typeface="Open Sans"/>
                <a:ea typeface="Open Sans"/>
                <a:cs typeface="Open Sans"/>
                <a:sym typeface="Open Sans"/>
              </a:rPr>
              <a:t>it </a:t>
            </a:r>
            <a:endParaRPr dirty="0"/>
          </a:p>
        </p:txBody>
      </p:sp>
      <p:pic>
        <p:nvPicPr>
          <p:cNvPr id="636" name="Google Shape;636;p45"/>
          <p:cNvPicPr preferRelativeResize="0"/>
          <p:nvPr/>
        </p:nvPicPr>
        <p:blipFill rotWithShape="1">
          <a:blip r:embed="rId3">
            <a:alphaModFix/>
          </a:blip>
          <a:srcRect l="31500" t="15160" r="4404" b="58663"/>
          <a:stretch/>
        </p:blipFill>
        <p:spPr>
          <a:xfrm>
            <a:off x="812310" y="2708941"/>
            <a:ext cx="3312368" cy="190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4E1AC4BF-43FD-60EF-139F-9E30BFFB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045" y="1052736"/>
            <a:ext cx="9433045" cy="53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unto interrogativo su un muro rosso">
            <a:extLst>
              <a:ext uri="{FF2B5EF4-FFF2-40B4-BE49-F238E27FC236}">
                <a16:creationId xmlns:a16="http://schemas.microsoft.com/office/drawing/2014/main" id="{FBF688DD-12B0-4D2A-B470-36CA2CBE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74"/>
            <a:ext cx="9144000" cy="5527478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14172" y="260648"/>
            <a:ext cx="8424862" cy="11110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chemeClr val="bg1"/>
                </a:solidFill>
              </a:rPr>
              <a:t>Come contattare lo Sportello universitario contro la violenza di genere? 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33002" y="1775428"/>
            <a:ext cx="8208912" cy="2497917"/>
          </a:xfrm>
        </p:spPr>
        <p:txBody>
          <a:bodyPr/>
          <a:lstStyle/>
          <a:p>
            <a:pPr algn="just"/>
            <a:r>
              <a:rPr lang="it-IT" i="0" dirty="0">
                <a:solidFill>
                  <a:schemeClr val="bg1"/>
                </a:solidFill>
                <a:effectLst/>
                <a:latin typeface="Opensans"/>
              </a:rPr>
              <a:t>Lo sportello Universitario contro la violenza di genere </a:t>
            </a:r>
          </a:p>
          <a:p>
            <a:pPr algn="just"/>
            <a:r>
              <a:rPr lang="it-IT" i="0" dirty="0">
                <a:solidFill>
                  <a:schemeClr val="bg1"/>
                </a:solidFill>
                <a:effectLst/>
                <a:latin typeface="Opensans"/>
              </a:rPr>
              <a:t>è attivo da ottobre 2022 </a:t>
            </a:r>
            <a:r>
              <a:rPr lang="it-IT" b="1" i="0" dirty="0">
                <a:solidFill>
                  <a:schemeClr val="bg1"/>
                </a:solidFill>
                <a:effectLst/>
                <a:latin typeface="Opensans"/>
              </a:rPr>
              <a:t>su appuntamento</a:t>
            </a:r>
            <a:r>
              <a:rPr lang="it-IT" i="0" dirty="0">
                <a:solidFill>
                  <a:schemeClr val="bg1"/>
                </a:solidFill>
                <a:effectLst/>
                <a:latin typeface="Opensans"/>
              </a:rPr>
              <a:t>. </a:t>
            </a:r>
          </a:p>
          <a:p>
            <a:pPr algn="just"/>
            <a:r>
              <a:rPr lang="it-IT" dirty="0">
                <a:solidFill>
                  <a:schemeClr val="bg1"/>
                </a:solidFill>
                <a:latin typeface="Opensans"/>
              </a:rPr>
              <a:t>Le operatrici di Casa Donne per non subire violenza </a:t>
            </a:r>
          </a:p>
          <a:p>
            <a:pPr algn="just"/>
            <a:r>
              <a:rPr lang="it-IT" dirty="0">
                <a:solidFill>
                  <a:schemeClr val="bg1"/>
                </a:solidFill>
                <a:latin typeface="Opensans"/>
              </a:rPr>
              <a:t>ricevono </a:t>
            </a:r>
            <a:r>
              <a:rPr lang="it-IT" b="1" dirty="0">
                <a:solidFill>
                  <a:schemeClr val="bg1"/>
                </a:solidFill>
                <a:latin typeface="Opensans"/>
              </a:rPr>
              <a:t>ogni mercoledì dalle ore 12:00 alle ore 17:00</a:t>
            </a:r>
          </a:p>
          <a:p>
            <a:pPr algn="just"/>
            <a:r>
              <a:rPr lang="it-IT" dirty="0">
                <a:solidFill>
                  <a:schemeClr val="bg1"/>
                </a:solidFill>
                <a:latin typeface="Opensans"/>
              </a:rPr>
              <a:t>presso la sede di </a:t>
            </a:r>
            <a:r>
              <a:rPr lang="it-IT" b="1" dirty="0">
                <a:solidFill>
                  <a:schemeClr val="bg1"/>
                </a:solidFill>
                <a:latin typeface="Opensans"/>
              </a:rPr>
              <a:t>via Ranzani n. 14 </a:t>
            </a:r>
            <a:r>
              <a:rPr lang="it-IT" dirty="0">
                <a:solidFill>
                  <a:schemeClr val="bg1"/>
                </a:solidFill>
                <a:latin typeface="Opensans"/>
              </a:rPr>
              <a:t>a Bologna. </a:t>
            </a:r>
            <a:endParaRPr lang="it-IT" i="0" dirty="0">
              <a:solidFill>
                <a:schemeClr val="bg1"/>
              </a:solidFill>
              <a:effectLst/>
              <a:latin typeface="Opensans"/>
            </a:endParaRPr>
          </a:p>
          <a:p>
            <a:pPr algn="l"/>
            <a:r>
              <a:rPr lang="it-IT" i="0" dirty="0">
                <a:solidFill>
                  <a:schemeClr val="bg1"/>
                </a:solidFill>
                <a:effectLst/>
                <a:latin typeface="Opensans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DE95EB4-6816-4ED1-8B83-9741563F35A4}"/>
              </a:ext>
            </a:extLst>
          </p:cNvPr>
          <p:cNvSpPr/>
          <p:nvPr/>
        </p:nvSpPr>
        <p:spPr>
          <a:xfrm>
            <a:off x="557300" y="4273345"/>
            <a:ext cx="5598876" cy="2197514"/>
          </a:xfrm>
          <a:prstGeom prst="roundRect">
            <a:avLst/>
          </a:prstGeom>
          <a:gradFill>
            <a:gsLst>
              <a:gs pos="0">
                <a:srgbClr val="FF00FF"/>
              </a:gs>
              <a:gs pos="74000">
                <a:srgbClr val="FF99FF"/>
              </a:gs>
              <a:gs pos="65000">
                <a:srgbClr val="FF99FF"/>
              </a:gs>
              <a:gs pos="100000">
                <a:srgbClr val="FF99FF"/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FC4AF3F7-D7F7-4186-B33B-803F29827C95}"/>
              </a:ext>
            </a:extLst>
          </p:cNvPr>
          <p:cNvSpPr txBox="1">
            <a:spLocks/>
          </p:cNvSpPr>
          <p:nvPr/>
        </p:nvSpPr>
        <p:spPr>
          <a:xfrm>
            <a:off x="827584" y="4296541"/>
            <a:ext cx="8208912" cy="27813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C00000"/>
                </a:solidFill>
                <a:latin typeface="Opensans"/>
              </a:rPr>
              <a:t>RECAPITI </a:t>
            </a:r>
          </a:p>
          <a:p>
            <a:r>
              <a:rPr lang="it-IT" b="1" dirty="0">
                <a:solidFill>
                  <a:srgbClr val="C00000"/>
                </a:solidFill>
                <a:latin typeface="Opensans"/>
              </a:rPr>
              <a:t>Indirizzo: </a:t>
            </a:r>
            <a:r>
              <a:rPr lang="it-IT" dirty="0">
                <a:solidFill>
                  <a:srgbClr val="C00000"/>
                </a:solidFill>
                <a:latin typeface="Opensans"/>
              </a:rPr>
              <a:t>Via Ranzani, 14 - Bologna (quarto piano)</a:t>
            </a:r>
          </a:p>
          <a:p>
            <a:r>
              <a:rPr lang="it-IT" b="1" dirty="0">
                <a:solidFill>
                  <a:srgbClr val="C00000"/>
                </a:solidFill>
                <a:latin typeface="Opensans"/>
              </a:rPr>
              <a:t>Orari: </a:t>
            </a:r>
            <a:r>
              <a:rPr lang="it-IT" dirty="0">
                <a:solidFill>
                  <a:srgbClr val="C00000"/>
                </a:solidFill>
                <a:latin typeface="Opensans"/>
              </a:rPr>
              <a:t>Mercoledì dalle 12:00 alle 17:00</a:t>
            </a:r>
          </a:p>
          <a:p>
            <a:r>
              <a:rPr lang="it-IT" b="1" dirty="0">
                <a:solidFill>
                  <a:srgbClr val="C00000"/>
                </a:solidFill>
                <a:latin typeface="Opensans"/>
              </a:rPr>
              <a:t>E-mail: </a:t>
            </a:r>
            <a:r>
              <a:rPr lang="it-IT" dirty="0">
                <a:solidFill>
                  <a:srgbClr val="C00000"/>
                </a:solidFill>
                <a:latin typeface="Open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sportello.antiviolenza@unibo.it</a:t>
            </a:r>
            <a:r>
              <a:rPr lang="it-IT" dirty="0">
                <a:solidFill>
                  <a:srgbClr val="C00000"/>
                </a:solidFill>
                <a:latin typeface="Opensans"/>
              </a:rPr>
              <a:t> / </a:t>
            </a:r>
          </a:p>
          <a:p>
            <a:r>
              <a:rPr lang="it-IT" dirty="0">
                <a:solidFill>
                  <a:srgbClr val="C00000"/>
                </a:solidFill>
                <a:latin typeface="Open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antiviolence.helpdesk@unibo.it</a:t>
            </a:r>
            <a:endParaRPr lang="it-IT" dirty="0">
              <a:solidFill>
                <a:srgbClr val="C00000"/>
              </a:solidFill>
              <a:latin typeface="Opensans"/>
            </a:endParaRPr>
          </a:p>
          <a:p>
            <a:r>
              <a:rPr lang="it-IT" b="1" dirty="0">
                <a:solidFill>
                  <a:srgbClr val="C00000"/>
                </a:solidFill>
                <a:latin typeface="Opensans"/>
              </a:rPr>
              <a:t>Telefono - per chiamate o WhatsApp: </a:t>
            </a:r>
            <a:r>
              <a:rPr lang="it-IT" dirty="0">
                <a:solidFill>
                  <a:srgbClr val="C00000"/>
                </a:solidFill>
                <a:latin typeface="Opensans"/>
              </a:rPr>
              <a:t>333 2451712</a:t>
            </a:r>
            <a:br>
              <a:rPr lang="it-IT" dirty="0">
                <a:solidFill>
                  <a:schemeClr val="bg1"/>
                </a:solidFill>
                <a:latin typeface="Opensans"/>
              </a:rPr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4"/>
            <a:ext cx="8424862" cy="360040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A chi è rivolto? Dove e come opera?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850" y="836713"/>
            <a:ext cx="8496300" cy="5760640"/>
          </a:xfrm>
        </p:spPr>
        <p:txBody>
          <a:bodyPr/>
          <a:lstStyle/>
          <a:p>
            <a:pPr algn="just"/>
            <a:endParaRPr lang="it-IT" sz="2000" b="1" dirty="0">
              <a:solidFill>
                <a:srgbClr val="7030A0"/>
              </a:solidFill>
              <a:latin typeface="Opensans"/>
            </a:endParaRPr>
          </a:p>
          <a:p>
            <a:pPr algn="just"/>
            <a:r>
              <a:rPr lang="it-IT" sz="2400" b="1" dirty="0">
                <a:solidFill>
                  <a:srgbClr val="7030A0"/>
                </a:solidFill>
                <a:latin typeface="Opensans"/>
              </a:rPr>
              <a:t>Il servizio è rivolto a tutti i membri della comunità universitaria</a:t>
            </a:r>
            <a:r>
              <a:rPr lang="it-IT" sz="2400" dirty="0">
                <a:solidFill>
                  <a:srgbClr val="333333"/>
                </a:solidFill>
                <a:latin typeface="Opensans"/>
              </a:rPr>
              <a:t>, compresi collaboratori occasionali.</a:t>
            </a:r>
          </a:p>
          <a:p>
            <a:pPr algn="just"/>
            <a:endParaRPr lang="it-IT" sz="2400" b="1" dirty="0">
              <a:solidFill>
                <a:srgbClr val="7030A0"/>
              </a:solidFill>
              <a:latin typeface="Opensans"/>
            </a:endParaRPr>
          </a:p>
          <a:p>
            <a:pPr algn="just"/>
            <a:r>
              <a:rPr lang="it-IT" sz="2400" b="1" dirty="0">
                <a:solidFill>
                  <a:srgbClr val="7030A0"/>
                </a:solidFill>
                <a:latin typeface="Opensans"/>
              </a:rPr>
              <a:t>Vuole essere uno </a:t>
            </a:r>
            <a:r>
              <a:rPr lang="it-IT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spazio di ascolto protetto e di sostegno per le diverse forme di violenza (comprese le molestie)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che possono verificarsi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sia all’interno del contesto universitario, sia al di fuori dell'Università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 parte di partner, familiari, conoscenti e sconosciuti.</a:t>
            </a:r>
            <a:r>
              <a:rPr lang="it-AR" sz="2400" dirty="0">
                <a:effectLst/>
              </a:rPr>
              <a:t> </a:t>
            </a:r>
            <a:endParaRPr lang="it-IT" sz="2400" dirty="0">
              <a:solidFill>
                <a:srgbClr val="333333"/>
              </a:solidFill>
              <a:latin typeface="Opensans"/>
            </a:endParaRPr>
          </a:p>
          <a:p>
            <a:pPr algn="just"/>
            <a:endParaRPr lang="it-IT" sz="2400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just"/>
            <a:r>
              <a:rPr lang="it-IT" sz="2400" b="1" dirty="0">
                <a:solidFill>
                  <a:srgbClr val="7030A0"/>
                </a:solidFill>
                <a:latin typeface="Opensans"/>
              </a:rPr>
              <a:t>Il 29 novembre 2023 ha aperto a Forlì un altro sportello, gestito dal Centro Donna </a:t>
            </a:r>
            <a:r>
              <a:rPr lang="it-IT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Comune di Forlì 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nell’ambito del progetto “Il rispetto è il pane dell’anima: insieme è più facile, no alla violenza sulle donne”</a:t>
            </a:r>
            <a:endParaRPr lang="it-IT" sz="1800" b="1" i="0" u="sng" dirty="0">
              <a:solidFill>
                <a:srgbClr val="7030A0"/>
              </a:solidFill>
              <a:effectLst/>
              <a:latin typeface="Opensans"/>
            </a:endParaRPr>
          </a:p>
          <a:p>
            <a:pPr algn="just"/>
            <a:endParaRPr lang="it-IT" dirty="0">
              <a:solidFill>
                <a:srgbClr val="333333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E280E4D-9B84-FDBA-6C1C-7DFB630B4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7030A0"/>
                </a:solidFill>
              </a:rPr>
              <a:t>Cosa offre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6A45FB-872E-1E64-8070-FE4D4D44EC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836712"/>
            <a:ext cx="8424862" cy="583264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colloqui individuali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 gestiti da un’esperta di violenza maschile e di genere</a:t>
            </a:r>
          </a:p>
          <a:p>
            <a:pPr algn="l"/>
            <a:endParaRPr lang="it-IT" sz="2000" dirty="0">
              <a:solidFill>
                <a:srgbClr val="333333"/>
              </a:solidFill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ascolto telefonico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, anche in emergenza, con possibilità di intraprendere, con il consenso della persona, un </a:t>
            </a: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percorso di supporto e di lavoro in rete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, coinvolgendo i vari servizi della Città Metropolitana</a:t>
            </a:r>
          </a:p>
          <a:p>
            <a:pPr algn="l"/>
            <a:endParaRPr lang="it-IT" sz="2000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attivazione della procedura di emergenza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 per l’immediata </a:t>
            </a: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messa in protezione della persona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 che subisce violenza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333333"/>
              </a:solidFill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effectLst/>
                <a:latin typeface="Opensans"/>
              </a:rPr>
              <a:t>informazioni sui servizi, le figure e gli organismi istituzionali dell’Ateneo</a:t>
            </a:r>
            <a:r>
              <a:rPr lang="it-IT" sz="2000" b="0" i="0" dirty="0">
                <a:effectLst/>
                <a:latin typeface="Opensans"/>
              </a:rPr>
              <a:t> di riferimento in tema di violenza e discriminazione di genere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2000" b="0" i="0" dirty="0">
              <a:solidFill>
                <a:srgbClr val="7030A0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un primo orientamento 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e le prime informazioni di base sugli aspetti legali e sulle più adeguate modalità per rivolgersi alle autorità competenti (Forze dell’Ordine, Avvocati/e e Tribunali)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2000" b="0" i="0" dirty="0">
              <a:solidFill>
                <a:srgbClr val="333333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333333"/>
                </a:solidFill>
                <a:effectLst/>
                <a:latin typeface="Opensans"/>
              </a:rPr>
              <a:t>interazione con la rete dei servizi e dell’associazionismo locale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47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E5443B7-9991-3460-0605-AED31C33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7030A0"/>
                </a:solidFill>
              </a:rPr>
              <a:t>Approccio intersezionale: contro la violenza di «genere»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A53DE4-341E-49F5-8F38-B6FE1CB61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4968452"/>
          </a:xfrm>
        </p:spPr>
        <p:txBody>
          <a:bodyPr/>
          <a:lstStyle/>
          <a:p>
            <a:r>
              <a:rPr lang="it-IT" sz="2000" b="1" i="0" dirty="0">
                <a:solidFill>
                  <a:srgbClr val="7030A0"/>
                </a:solidFill>
                <a:effectLst/>
                <a:latin typeface="Opensans"/>
              </a:rPr>
              <a:t>Lo sportello adotta un approccio intersezionale che considera le violenze e le discriminazioni di ogni tipo.</a:t>
            </a:r>
            <a:endParaRPr lang="it-IT" sz="2000" b="1" dirty="0">
              <a:solidFill>
                <a:srgbClr val="7030A0"/>
              </a:solidFill>
              <a:latin typeface="Open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333333"/>
                </a:solidFill>
                <a:effectLst/>
                <a:latin typeface="Opensans"/>
              </a:rPr>
              <a:t>Si rivolge a coloro che hanno subito o subiscono violenza, dalle forme più gravi alle forme più nascoste, fino alle discriminazioni di genere, al sessismo, alle molestie legate all'appartenenza di genere, all’identità e all'orientamento sessuale.</a:t>
            </a:r>
          </a:p>
          <a:p>
            <a:endParaRPr lang="it-IT" sz="2000" dirty="0">
              <a:solidFill>
                <a:srgbClr val="333333"/>
              </a:solidFill>
              <a:latin typeface="Opensans"/>
            </a:endParaRPr>
          </a:p>
          <a:p>
            <a:r>
              <a:rPr lang="it-IT" sz="2000" b="1" dirty="0">
                <a:solidFill>
                  <a:srgbClr val="7030A0"/>
                </a:solidFill>
                <a:latin typeface="Opensans"/>
              </a:rPr>
              <a:t>Cosa offre, infine, in più e/o di diverso da un CAV?</a:t>
            </a:r>
          </a:p>
          <a:p>
            <a:endParaRPr lang="it-IT" sz="2000" dirty="0">
              <a:solidFill>
                <a:srgbClr val="333333"/>
              </a:solidFill>
              <a:latin typeface="Open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33"/>
                </a:solidFill>
                <a:latin typeface="Opensans"/>
              </a:rPr>
              <a:t>Uno spazio spesso percepito come «safe» (anche perché conosciuto e frequentato)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33"/>
                </a:solidFill>
                <a:latin typeface="Opensans"/>
              </a:rPr>
              <a:t>Ascolto per particolari tipologie di violenza e di molestia, che non sempre arrivano ai CAV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33"/>
                </a:solidFill>
                <a:latin typeface="Opensans"/>
              </a:rPr>
              <a:t>Una rete per le studentesse straniere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8143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9C069D6-75D9-4D8F-BCB9-917A5BBB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81" y="3109578"/>
            <a:ext cx="980437" cy="1304995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9569" y="395322"/>
            <a:ext cx="8424862" cy="648071"/>
          </a:xfrm>
        </p:spPr>
        <p:txBody>
          <a:bodyPr/>
          <a:lstStyle/>
          <a:p>
            <a:r>
              <a:rPr lang="it-IT" dirty="0"/>
              <a:t>Raccolta dati: tipologie di violenza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5068506"/>
            <a:ext cx="8424862" cy="936104"/>
          </a:xfrm>
        </p:spPr>
        <p:txBody>
          <a:bodyPr/>
          <a:lstStyle/>
          <a:p>
            <a:r>
              <a:rPr lang="it-IT" dirty="0"/>
              <a:t>A queste forme, si aggiunge la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26FD32-F798-440A-9F8C-AEB63C2A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63" y="3059273"/>
            <a:ext cx="980438" cy="13742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35B397-7052-40B0-8ED4-FB61DB62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730" y="2962310"/>
            <a:ext cx="1080120" cy="14522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403608A-B91A-4314-95B4-683F83F32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481" y="3087415"/>
            <a:ext cx="1302138" cy="1237746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7BE5EA1-03B2-4566-83E5-5A7567D09D0A}"/>
              </a:ext>
            </a:extLst>
          </p:cNvPr>
          <p:cNvSpPr/>
          <p:nvPr/>
        </p:nvSpPr>
        <p:spPr>
          <a:xfrm>
            <a:off x="671031" y="2047612"/>
            <a:ext cx="1444708" cy="517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  <a:cs typeface="Arial" panose="020B0604020202020204" pitchFamily="34" charset="0"/>
              </a:rPr>
              <a:t>VIOLENZA FISICA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8E6949AC-FD84-4069-B7B5-9BAE23D1B089}"/>
              </a:ext>
            </a:extLst>
          </p:cNvPr>
          <p:cNvSpPr txBox="1">
            <a:spLocks/>
          </p:cNvSpPr>
          <p:nvPr/>
        </p:nvSpPr>
        <p:spPr>
          <a:xfrm>
            <a:off x="395288" y="1043393"/>
            <a:ext cx="8424862" cy="7786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Sono tanti i volti della violenza, ai fini della nostra indagine le forme di violenza sono state così raggruppate: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B2A139F-0E6C-46DF-9854-902579BCD586}"/>
              </a:ext>
            </a:extLst>
          </p:cNvPr>
          <p:cNvSpPr/>
          <p:nvPr/>
        </p:nvSpPr>
        <p:spPr>
          <a:xfrm>
            <a:off x="2808435" y="2047611"/>
            <a:ext cx="1444708" cy="517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  <a:cs typeface="Arial" panose="020B0604020202020204" pitchFamily="34" charset="0"/>
              </a:rPr>
              <a:t>VIOLENZA SESSUALE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4DD0CB5-1C37-4450-811B-8D99631617CF}"/>
              </a:ext>
            </a:extLst>
          </p:cNvPr>
          <p:cNvSpPr/>
          <p:nvPr/>
        </p:nvSpPr>
        <p:spPr>
          <a:xfrm>
            <a:off x="4839500" y="2047610"/>
            <a:ext cx="1532700" cy="517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  <a:cs typeface="Arial" panose="020B0604020202020204" pitchFamily="34" charset="0"/>
              </a:rPr>
              <a:t>VIOLENZA PSICOLOGICA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4ABBD27-7CAA-4AFA-84E5-D5C008B6262F}"/>
              </a:ext>
            </a:extLst>
          </p:cNvPr>
          <p:cNvSpPr/>
          <p:nvPr/>
        </p:nvSpPr>
        <p:spPr>
          <a:xfrm>
            <a:off x="6958557" y="2047610"/>
            <a:ext cx="1532700" cy="517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+mj-lt"/>
                <a:cs typeface="Arial" panose="020B0604020202020204" pitchFamily="34" charset="0"/>
              </a:rPr>
              <a:t>VIOLENZA ECONOMICA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77B22F4-B01F-4A55-973A-58DCA5365736}"/>
              </a:ext>
            </a:extLst>
          </p:cNvPr>
          <p:cNvSpPr/>
          <p:nvPr/>
        </p:nvSpPr>
        <p:spPr>
          <a:xfrm>
            <a:off x="3381933" y="5018827"/>
            <a:ext cx="1532700" cy="517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  <a:cs typeface="Arial" panose="020B0604020202020204" pitchFamily="34" charset="0"/>
              </a:rPr>
              <a:t>VIOLENZA ASSISTITA</a:t>
            </a:r>
          </a:p>
        </p:txBody>
      </p:sp>
    </p:spTree>
    <p:extLst>
      <p:ext uri="{BB962C8B-B14F-4D97-AF65-F5344CB8AC3E}">
        <p14:creationId xmlns:p14="http://schemas.microsoft.com/office/powerpoint/2010/main" val="131406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C07591-AA91-4866-9A49-62A75A4E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16" y="262022"/>
            <a:ext cx="8424862" cy="648071"/>
          </a:xfrm>
        </p:spPr>
        <p:txBody>
          <a:bodyPr/>
          <a:lstStyle/>
          <a:p>
            <a:r>
              <a:rPr lang="it-IT" dirty="0"/>
              <a:t>Analisi dati – accessi allo Sportello universitario contro la violenza di genere 01/01/2023 – 31/12/2023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27AB3F-0579-42BD-9F35-FA0E28DDEF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807" y="1128207"/>
            <a:ext cx="8082879" cy="5181113"/>
          </a:xfrm>
        </p:spPr>
        <p:txBody>
          <a:bodyPr/>
          <a:lstStyle/>
          <a:p>
            <a:pPr algn="just"/>
            <a:r>
              <a:rPr lang="it-IT" dirty="0"/>
              <a:t>Nei periodo </a:t>
            </a:r>
            <a:r>
              <a:rPr lang="it-IT" b="1" dirty="0"/>
              <a:t>gennaio 2023 – dicembre 2023</a:t>
            </a:r>
            <a:r>
              <a:rPr lang="it-IT" dirty="0"/>
              <a:t>, lo sportello universitario contro la violenza di genere ha </a:t>
            </a:r>
            <a:r>
              <a:rPr lang="it-IT" b="1" dirty="0">
                <a:solidFill>
                  <a:srgbClr val="FF00FF"/>
                </a:solidFill>
              </a:rPr>
              <a:t>59</a:t>
            </a:r>
            <a:r>
              <a:rPr lang="it-IT" dirty="0"/>
              <a:t> registrato accessi. </a:t>
            </a:r>
          </a:p>
          <a:p>
            <a:pPr algn="just"/>
            <a:r>
              <a:rPr lang="it-IT" b="1" dirty="0"/>
              <a:t>Hanno avuto accesso allo sportello solo utenti di genere femminile: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FF"/>
                </a:solidFill>
              </a:rPr>
              <a:t>53 accessi –STUDENTESSE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 accessi – RICERCATRICI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 accesso – DOTTORANDA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 accesso – PERSONALE 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 accesso – ALTRO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2D7433-57D6-4266-95E7-D234F5A6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30" y="2743200"/>
            <a:ext cx="4647155" cy="28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7369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1293</Words>
  <Application>Microsoft Macintosh PowerPoint</Application>
  <PresentationFormat>Presentazione su schermo (4:3)</PresentationFormat>
  <Paragraphs>139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Open Sans</vt:lpstr>
      <vt:lpstr>Opensans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Cristina Demaria</cp:lastModifiedBy>
  <cp:revision>144</cp:revision>
  <dcterms:created xsi:type="dcterms:W3CDTF">2017-11-13T10:11:35Z</dcterms:created>
  <dcterms:modified xsi:type="dcterms:W3CDTF">2024-01-24T10:22:08Z</dcterms:modified>
</cp:coreProperties>
</file>